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378" r:id="rId8"/>
    <p:sldId id="262" r:id="rId9"/>
    <p:sldId id="263" r:id="rId10"/>
    <p:sldId id="264" r:id="rId11"/>
    <p:sldId id="267" r:id="rId12"/>
    <p:sldId id="265" r:id="rId13"/>
    <p:sldId id="266" r:id="rId14"/>
    <p:sldId id="268" r:id="rId15"/>
    <p:sldId id="269" r:id="rId16"/>
    <p:sldId id="270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8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5" r:id="rId52"/>
    <p:sldId id="316" r:id="rId53"/>
    <p:sldId id="318" r:id="rId54"/>
    <p:sldId id="319" r:id="rId55"/>
    <p:sldId id="320" r:id="rId56"/>
    <p:sldId id="321" r:id="rId57"/>
    <p:sldId id="322" r:id="rId58"/>
    <p:sldId id="323" r:id="rId59"/>
    <p:sldId id="325" r:id="rId6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1327"/>
    <p:restoredTop sz="94695"/>
  </p:normalViewPr>
  <p:slideViewPr>
    <p:cSldViewPr snapToGrid="0">
      <p:cViewPr varScale="1">
        <p:scale>
          <a:sx n="89" d="100"/>
          <a:sy n="89" d="100"/>
        </p:scale>
        <p:origin x="168" y="1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1" Type="http://schemas.openxmlformats.org/officeDocument/2006/relationships/hyperlink" Target="https://en.wikipedia.org/wiki/Tesla,_Inc.#cite_note-43" TargetMode="External"/><Relationship Id="rId12" Type="http://schemas.openxmlformats.org/officeDocument/2006/relationships/hyperlink" Target="https://en.wikipedia.org/wiki/Tesla,_Inc.#cite_note-44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en.wikipedia.org/wiki/Puerto_Rico" TargetMode="External"/><Relationship Id="rId4" Type="http://schemas.openxmlformats.org/officeDocument/2006/relationships/hyperlink" Target="https://en.wikipedia.org/wiki/Hurricane_Maria" TargetMode="External"/><Relationship Id="rId5" Type="http://schemas.openxmlformats.org/officeDocument/2006/relationships/hyperlink" Target="https://en.wikipedia.org/wiki/Tesla,_Inc.#cite_note-philantropy1-40" TargetMode="External"/><Relationship Id="rId6" Type="http://schemas.openxmlformats.org/officeDocument/2006/relationships/hyperlink" Target="https://en.wikipedia.org/wiki/Tesla,_Inc.#cite_note-npr_puertorico-41" TargetMode="External"/><Relationship Id="rId7" Type="http://schemas.openxmlformats.org/officeDocument/2006/relationships/hyperlink" Target="https://en.wikipedia.org/wiki/STEM" TargetMode="External"/><Relationship Id="rId8" Type="http://schemas.openxmlformats.org/officeDocument/2006/relationships/hyperlink" Target="https://en.wikipedia.org/wiki/Tesla,_Inc.#cite_note-42" TargetMode="External"/><Relationship Id="rId9" Type="http://schemas.openxmlformats.org/officeDocument/2006/relationships/hyperlink" Target="https://en.wikipedia.org/wiki/Chinese_Center_for_Disease_Control_and_Prevention" TargetMode="External"/><Relationship Id="rId10" Type="http://schemas.openxmlformats.org/officeDocument/2006/relationships/hyperlink" Target="https://en.wikipedia.org/wiki/COVID-19_pandemic_in_mainland_China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s://en.wikipedia.org/wiki/Tesla,_Inc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Relationship Id="rId3" Type="http://schemas.openxmlformats.org/officeDocument/2006/relationships/hyperlink" Target="https://investors.modernatx.com/static-files/d427592c-dab4-4715-a568-31207d9832ab" TargetMode="Externa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Relationship Id="rId3" Type="http://schemas.openxmlformats.org/officeDocument/2006/relationships/hyperlink" Target="https://investors.modernatx.com/static-files/d427592c-dab4-4715-a568-31207d9832ab" TargetMode="Externa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Relationship Id="rId3" Type="http://schemas.openxmlformats.org/officeDocument/2006/relationships/hyperlink" Target="https://www.astrazeneca.com/content/dam/az/PDF/2021/h1-2021/H1_2021_results_presentation.pdf" TargetMode="Externa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Relationship Id="rId3" Type="http://schemas.openxmlformats.org/officeDocument/2006/relationships/hyperlink" Target="https://www.astrazeneca.com/content/dam/az/PDF/2021/q1-2021/AZ-shareholder-engagement-event-2021.pdf" TargetMode="Externa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7dd9ca62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e7dd9ca62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187cc35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187cc35a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short/mid/long term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tesla best for?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Ignore light blue’’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would your profit be in invested 1000  in 2020?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47c15dc8f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47c15dc8f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3month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47c15dc8f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e47c15dc8f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check for flags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rev/net income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permitting - EBIDTA and NET INCOME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187cc35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187cc35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Tesla also started its philanthropic effort. Tesla made multiple contributions of solar power to areas recovering from disasters in 2017, in particular installing a solar plus storage system to restore electricity at a hospital in </a:t>
            </a:r>
            <a:r>
              <a:rPr lang="en" sz="1050">
                <a:solidFill>
                  <a:srgbClr val="0B008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Puerto Rico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, following the destruction from </a:t>
            </a:r>
            <a:r>
              <a:rPr lang="en" sz="1050">
                <a:solidFill>
                  <a:srgbClr val="0B008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Hurricane Maria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r>
              <a:rPr lang="en" sz="1400" baseline="30000">
                <a:solidFill>
                  <a:srgbClr val="0B008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[40]</a:t>
            </a:r>
            <a:r>
              <a:rPr lang="en" sz="1400" baseline="30000">
                <a:solidFill>
                  <a:srgbClr val="0B008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[41]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 In July 2018, the company donated $37.5 million to kindergarten to 12th grade  </a:t>
            </a:r>
            <a:r>
              <a:rPr lang="en" sz="1050">
                <a:solidFill>
                  <a:srgbClr val="0B008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science, technology, engineering, and mathematics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 education in Nevada.</a:t>
            </a:r>
            <a:r>
              <a:rPr lang="en" sz="1400" baseline="30000">
                <a:solidFill>
                  <a:srgbClr val="0B0080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[42]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 In January 2020, Tesla donated 5 million Yuan ($723,000) to the </a:t>
            </a:r>
            <a:r>
              <a:rPr lang="en" sz="1050">
                <a:solidFill>
                  <a:srgbClr val="0B0080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Chinese Center for Disease Control and Prevention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 to fight the </a:t>
            </a:r>
            <a:r>
              <a:rPr lang="en" sz="1050">
                <a:solidFill>
                  <a:srgbClr val="0B0080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COVID-19 outbreak</a:t>
            </a:r>
            <a:r>
              <a:rPr lang="en" sz="10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r>
              <a:rPr lang="en" sz="1400" baseline="30000">
                <a:solidFill>
                  <a:srgbClr val="0B0080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[43]</a:t>
            </a:r>
            <a:r>
              <a:rPr lang="en" sz="1400" baseline="30000">
                <a:solidFill>
                  <a:srgbClr val="0B0080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[44]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b6b043ec1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b6b043ec1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candidate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Society still runs mostly on gas -&gt; probably why it isn’t emphasized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generated?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54c9fe5c0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54c9fe5c0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https://en.wikipedia.org/wiki/Tesla,_Inc</a:t>
            </a:r>
            <a:r>
              <a:rPr lang="en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What does private mean? What happens to investo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Why did it go up or down?</a:t>
            </a:r>
            <a:endParaRPr/>
          </a:p>
          <a:p>
            <a:pPr marL="13716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He raised expectations for price to go up soon</a:t>
            </a:r>
            <a:endParaRPr/>
          </a:p>
          <a:p>
            <a:pPr marL="13716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Last chance to get the stock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was a lie: so it was pointless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Tesla: bad Reputation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Tesla - valuable company popular for its controversies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a company says this, you might want to buy stock because its your last chance - hopefully, not lies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- --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private, last change to become investor - so ppl invested a lot; but it was a lie, - waste of time and money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Tesla public image - seen using marijuana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Misleading claims about self-driving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 - do your research ; ensure that you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187cc35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187cc35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some research; but seems solid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7cba933d0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7cba933d0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talk about latest brands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doesn't own apple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 like tesla, has its controversies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7dd9ca62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e7dd9ca62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talk about latest brands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doesn't own apple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 like tesla, has its controversies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6c7d071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6c7d071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Technicals?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Fundamentals? 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Revenue?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Net Profit ?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Inventory?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Cash Flow? 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Assets/Liabilities?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ESG?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187cc35a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e187cc35a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Technically speaking, linear increase for year, only now looks like its been stagnate; Not hard to see an increasing trend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 mirrors the economy pretty well (if economy up then apple and vice)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Growth is slow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volatile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OK, but best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Short term vs long term Vs midterm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Short- term stagnate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Mid-term stagnate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Better for long term; not short/middle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Looks like it will grow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patterns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Small chance it wont (overvalued)?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think price will go?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Profit if invested 2020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47c15dc8f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47c15dc8f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category has linear / stable trend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trends you guys see in this chart?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red flags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c30444d0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c30444d0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person shooter game, play up to 99 other people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Lashback from EPIC games,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than 2bn taken from epic games possibly? Is this ok?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Collected high fees - true possible for other apps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961e790b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961e790b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accusations include: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Easily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a monopoly? Should apple be dealt with? What will the outcome be?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7393aa3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7393aa3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tax on internet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b6b043e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db6b043e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187cc35a2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e187cc35a2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Until 2020, price stayed low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187cc35a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e187cc35a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Hmm…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 income is unstable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 as is revenue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Revenue is also a bit unstable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b6b043ec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db6b043ec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Market manipulation - the intentional raising or falling of price due to people buying/selling in bulk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	Causes people to buy and sell panickedly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db6b043ec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db6b043ec1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the price increase from Jan 26-27; Climbed from 150 to 347;  to the nearest tens, what was the increase?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350-150 = </a:t>
            </a:r>
            <a:endParaRPr/>
          </a:p>
        </p:txBody>
      </p:sp>
      <p:sp>
        <p:nvSpPr>
          <p:cNvPr id="395" name="Google Shape;395;gdb6b043ec1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6a937985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6a937985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Technicals?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Fundamentals? 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Revenue?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Net Profit ?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Inventory?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Cash Flow? 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Assets/Liabilities?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ESG?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1e77bf2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e1e77bf2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yahoo news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nows there a trickle effect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saved fr!!!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GameStop will grow? Can we trust the new amazon team? If same strategy, maybe bad???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e581d071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e581d071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54c9fe5c0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e54c9fe5c0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db6b043ec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db6b043ec1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unlike with APPl</a:t>
            </a:r>
            <a:endParaRPr/>
          </a:p>
        </p:txBody>
      </p:sp>
      <p:sp>
        <p:nvSpPr>
          <p:cNvPr id="424" name="Google Shape;424;gdb6b043ec1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b6b043ec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db6b043ec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Gamestop over/undervalued?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Answers in the chat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b6b043ec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b6b043ec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a similar % increase (~50%) if you had bought 4 shares or apple or 1 share of tesla,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People were mindlessly sort of investing in both apple and tesla, without researching either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 is around $200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 tesla, price fell right after (Overvalued)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 to appendix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961e790b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d961e790b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e4a8e504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e4a8e504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field relies a lot on money to function -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fact, it is estimated to take around 1.3bn on average to develop a drug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Most of the money needed to fund the drug trials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valued field in society (looking at pandemic, job need, etc.)</a:t>
            </a:r>
            <a:endParaRPr/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Looking at the health-field, particular role of vaccine companies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db6b043e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db6b043e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The global pharmaceutical industry is expected to witness positive growth as the top pharma companies are at forefront of the fight against COVID-19.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From Johnson &amp; Johnson to Shanghai Pharmaceuticals, Pharmaceutical Technology lists the top ten pharmaceutical companies in 2020, based on revenues.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The world’s biggest pharmaceutical companies: Top ten by revenue 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1. Johnson &amp; Johnson – $56.1bn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2. Pfizer – $51.75bn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3. Roche – $49.23bn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4. Novartis – $47.45bn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5. Merck &amp; Co. – $46.84bn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6. GlaxoSmithKline – $44.27bn 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7. Sanofi – $40.46bn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8. AbbVie – $33.26bn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9. Takeda – $30.52bn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515151"/>
                </a:solidFill>
                <a:latin typeface="Roboto"/>
                <a:ea typeface="Roboto"/>
                <a:cs typeface="Roboto"/>
                <a:sym typeface="Roboto"/>
              </a:rPr>
              <a:t>10. Shanghai Pharmaceuticals Holding – $26.69bn</a:t>
            </a:r>
            <a:endParaRPr sz="1350">
              <a:solidFill>
                <a:srgbClr val="515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dad623c1c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dad623c1c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winning, who is losing?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doesn’t pfizer move?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Why is biontech higher than moderna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Not sure, would have to look at april news for last question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 JNJ stay still? Now</a:t>
            </a:r>
            <a:endParaRPr/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350"/>
              <a:buFont typeface="Times New Roman"/>
              <a:buChar char="-"/>
            </a:pPr>
            <a:r>
              <a:rPr lang="en" sz="1350">
                <a:solidFill>
                  <a:srgbClr val="1C1C1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66% protective against moderate to severe Covid infections</a:t>
            </a:r>
            <a:endParaRPr sz="1350">
              <a:solidFill>
                <a:srgbClr val="1C1C1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350"/>
              <a:buFont typeface="Times New Roman"/>
              <a:buChar char="-"/>
            </a:pPr>
            <a:r>
              <a:rPr lang="en" sz="1350">
                <a:solidFill>
                  <a:srgbClr val="1C1C1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measured overall from 28 days after injection; which is much different than the other vaccines.</a:t>
            </a:r>
            <a:endParaRPr sz="1350">
              <a:solidFill>
                <a:srgbClr val="1C1C1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350"/>
              <a:buFont typeface="Times New Roman"/>
              <a:buChar char="-"/>
            </a:pPr>
            <a:r>
              <a:rPr lang="en" sz="1350">
                <a:solidFill>
                  <a:srgbClr val="1C1C1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https://www.statnews.com/2021/02/02/comparing-the-covid-19-vaccines-developed-by-pfizer-moderna-and-johnson-johnson/</a:t>
            </a:r>
            <a:endParaRPr sz="1350">
              <a:solidFill>
                <a:srgbClr val="1C1C1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47c15dc8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47c15dc8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 1 - 5Ws of Investing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vaccine race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election’s impact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ETFs,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IPOs,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Mergers and Acquisitions,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Stock Split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Trade Wars</a:t>
            </a:r>
            <a:endParaRPr/>
          </a:p>
        </p:txBody>
      </p:sp>
      <p:sp>
        <p:nvSpPr>
          <p:cNvPr id="190" name="Google Shape;190;ge47c15dc8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e4a8e504cd_1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e4a8e504cd_1_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 nothing to do with investing, but clearly culd have made that differe ce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4a8e504cd_1_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e4a8e504cd_1_1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 mrna to make drugs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Ceo- stephane bancel?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54c9fe5c0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e54c9fe5c0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https://investors.modernatx.com/static-files/d427592c-dab4-4715-a568-31207d9832ab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“Modified RNA”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rev (mostly vaccine)</a:t>
            </a: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e6a155411f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e6a155411f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Competitors business model strategy leader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e797fbf5c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e797fbf5c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 : Efficacy (might be green)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drugs in progress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797fbf5c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e797fbf5c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" u="sng" dirty="0" smtClean="0">
                <a:solidFill>
                  <a:schemeClr val="hlink"/>
                </a:solidFill>
                <a:hlinkClick r:id="rId3"/>
              </a:rPr>
              <a:t>https://investors.modernatx.com/static-files/d427592c-dab4-4715-a568-31207d9832ab</a:t>
            </a:r>
            <a:endParaRPr lang="e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e4a8e504cd_1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e4a8e504cd_1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to do research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u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e797fbf5c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e797fbf5c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to do research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u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e4a8e504cd_1_2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e4a8e504cd_1_2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db6b043ec1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db6b043ec1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Started out at 30 rose to 157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fluctuations…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Vaccine is mostly effective for kids 12-17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Variants include SA and 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on a vaccine for younger ppl i think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47c15dc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47c15dc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e47c15dc8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db6b043ec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db6b043ec1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Others: cytodyn, gilead sci (prices did not change significantly)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76% efficacy if possible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British-swedish company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Known for working on vrarois fields (immunoc..) but esp the vaccine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e54c9fe5c0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e54c9fe5c0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https://www.astrazeneca.com/content/dam/az/PDF/2021/h1-2021/H1_2021_results_presentation.pdf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e797fbf5c1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e797fbf5c1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TWO 0- speaks to competition (it is leading with r&amp;d)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model is successful (many projects in phase III - last stage of trial)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797fbf5c1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797fbf5c1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Whod you trust more?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e797fbf5c1_0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e797fbf5c1_0_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e54c9fe5c0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e54c9fe5c0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e54c9fe5c0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e54c9fe5c0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200%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much price movt - rly important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Others: cytodyn, gilead sci (prices did not change significantly)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76% efficacy if possible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British-swedish company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Known for working on vrarois fields (immunoc..) but esp the vaccine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54c9fe5c0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54c9fe5c0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Pulled from Google search AZ findings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https://www.astrazeneca.com/content/dam/az/PDF/2021/q1-2021/AZ-shareholder-engagement-event-2021.pdf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db6b043ec1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db6b043ec1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11ba206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11ba206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47c15dc8f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47c15dc8f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47c15dc8f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47c15dc8f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a company of this size important? What do you think?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53b7ddad7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53b7ddad7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facts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7F7F7F"/>
              </a:gs>
              <a:gs pos="78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 rot="10800000">
            <a:off x="3262212" y="0"/>
            <a:ext cx="1309800" cy="1088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 rot="10800000" flipH="1">
            <a:off x="4572012" y="0"/>
            <a:ext cx="1309800" cy="1088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 rot="10800000" flipH="1">
            <a:off x="4572012" y="0"/>
            <a:ext cx="1309800" cy="1088100"/>
          </a:xfrm>
          <a:prstGeom prst="rtTriangle">
            <a:avLst/>
          </a:prstGeom>
          <a:solidFill>
            <a:srgbClr val="000000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130100" y="1397138"/>
            <a:ext cx="6883800" cy="165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130100" y="3196163"/>
            <a:ext cx="6883800" cy="55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15"/>
          <p:cNvCxnSpPr/>
          <p:nvPr/>
        </p:nvCxnSpPr>
        <p:spPr>
          <a:xfrm>
            <a:off x="3027472" y="0"/>
            <a:ext cx="0" cy="513330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cxnSp>
      <p:sp>
        <p:nvSpPr>
          <p:cNvPr id="65" name="Google Shape;65;p15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381100" y="307975"/>
            <a:ext cx="5451300" cy="42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3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AUTOLAYOUT_5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Char char="●"/>
              <a:defRPr sz="1600">
                <a:solidFill>
                  <a:srgbClr val="21212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  <a:defRPr sz="1400">
                <a:solidFill>
                  <a:srgbClr val="21212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  <a:defRPr sz="1400">
                <a:solidFill>
                  <a:srgbClr val="21212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  <a:defRPr sz="1400">
                <a:solidFill>
                  <a:srgbClr val="21212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  <a:defRPr sz="1400">
                <a:solidFill>
                  <a:srgbClr val="21212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  <a:defRPr sz="1400">
                <a:solidFill>
                  <a:srgbClr val="21212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  <a:defRPr sz="1400">
                <a:solidFill>
                  <a:srgbClr val="21212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  <a:defRPr sz="1400">
                <a:solidFill>
                  <a:srgbClr val="21212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  <a:defRPr sz="14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AUTOLAYOUT_7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5913300" cy="406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AUTOLAYOUT_11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1"/>
          <p:cNvSpPr/>
          <p:nvPr/>
        </p:nvSpPr>
        <p:spPr>
          <a:xfrm>
            <a:off x="181125" y="181125"/>
            <a:ext cx="8795400" cy="47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811650" y="799739"/>
            <a:ext cx="6458400" cy="14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811650" y="2432039"/>
            <a:ext cx="6458400" cy="20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AUTOLAYOUT_12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rgbClr val="11294A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2838300" cy="406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2"/>
          </p:nvPr>
        </p:nvSpPr>
        <p:spPr>
          <a:xfrm>
            <a:off x="5675850" y="518875"/>
            <a:ext cx="2838300" cy="406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AUTOLAYOUT_14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23"/>
          <p:cNvGrpSpPr/>
          <p:nvPr/>
        </p:nvGrpSpPr>
        <p:grpSpPr>
          <a:xfrm>
            <a:off x="4870649" y="2121826"/>
            <a:ext cx="3764843" cy="64502"/>
            <a:chOff x="595675" y="2820050"/>
            <a:chExt cx="7952774" cy="64502"/>
          </a:xfrm>
        </p:grpSpPr>
        <p:sp>
          <p:nvSpPr>
            <p:cNvPr id="115" name="Google Shape;115;p23"/>
            <p:cNvSpPr/>
            <p:nvPr/>
          </p:nvSpPr>
          <p:spPr>
            <a:xfrm>
              <a:off x="2186208" y="2820050"/>
              <a:ext cx="1620000" cy="64500"/>
            </a:xfrm>
            <a:prstGeom prst="rect">
              <a:avLst/>
            </a:prstGeom>
            <a:solidFill>
              <a:srgbClr val="D6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3776784" y="2820050"/>
              <a:ext cx="1620000" cy="64500"/>
            </a:xfrm>
            <a:prstGeom prst="rect">
              <a:avLst/>
            </a:pr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373056" y="2820052"/>
              <a:ext cx="1596300" cy="64500"/>
            </a:xfrm>
            <a:prstGeom prst="rect">
              <a:avLst/>
            </a:prstGeom>
            <a:solidFill>
              <a:srgbClr val="FCB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95675" y="2820050"/>
              <a:ext cx="1590600" cy="64500"/>
            </a:xfrm>
            <a:prstGeom prst="rect">
              <a:avLst/>
            </a:prstGeom>
            <a:solidFill>
              <a:srgbClr val="003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6957849" y="2820050"/>
              <a:ext cx="1590600" cy="64500"/>
            </a:xfrm>
            <a:prstGeom prst="rect">
              <a:avLst/>
            </a:prstGeom>
            <a:solidFill>
              <a:srgbClr val="EAE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5">
  <p:cSld name="AUTOLAYOUT_58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4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4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4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AUTOLAYOUT_12_1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EE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3" name="Google Shape;133;p25"/>
          <p:cNvCxnSpPr/>
          <p:nvPr/>
        </p:nvCxnSpPr>
        <p:spPr>
          <a:xfrm>
            <a:off x="858825" y="549150"/>
            <a:ext cx="7416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25"/>
          <p:cNvCxnSpPr/>
          <p:nvPr/>
        </p:nvCxnSpPr>
        <p:spPr>
          <a:xfrm>
            <a:off x="863850" y="4594350"/>
            <a:ext cx="7416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814025" y="945000"/>
            <a:ext cx="7515900" cy="325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1pPr>
            <a:lvl2pPr marL="914400" lvl="1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AUTOLAYOUT_59"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5913300" cy="406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4">
  <p:cSld name="AUTOLAYOUT_60"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7"/>
          <p:cNvSpPr/>
          <p:nvPr/>
        </p:nvSpPr>
        <p:spPr>
          <a:xfrm>
            <a:off x="0" y="4665575"/>
            <a:ext cx="9144000" cy="47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349300" y="334525"/>
            <a:ext cx="7407000" cy="66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349300" y="1147425"/>
            <a:ext cx="7407000" cy="317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5">
  <p:cSld name="AUTOLAYOUT_61"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6">
  <p:cSld name="AUTOLAYOUT_62"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329350" y="1108375"/>
            <a:ext cx="3997500" cy="102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1"/>
          </p:nvPr>
        </p:nvSpPr>
        <p:spPr>
          <a:xfrm>
            <a:off x="329350" y="2195100"/>
            <a:ext cx="3997500" cy="183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Char char="●"/>
              <a:defRPr sz="16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7/74/Apple_logo_dark_grey.svg/1724px-Apple_logo_dark_grey.svg.png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7/74/Apple_logo_dark_grey.svg/1724px-Apple_logo_dark_grey.svg.png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safari&amp;rls=en&amp;sxsrf=ALeKk00-0_nrHhGlrVaEs-5R8C0eLTy1mg:1627989260904&amp;q=Matt+Furlong&amp;stick=H4sIAAAAAAAAAOPgE-LUz9U3MK7ISatQ4tVP1zc0zMsrLKwsMDLQUsxOttLPL0pPzMusSizJzM9D4Vglp-YvYuXxTSwpUXArLcrJz0vfwcoIABoSt3dRAAAA&amp;sa=X&amp;ved=2ahUKEwj--d_M3JTyAhV4FFkFHZ3RC9kQmxMoATAuegQIOBAD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ctrTitle"/>
          </p:nvPr>
        </p:nvSpPr>
        <p:spPr>
          <a:xfrm>
            <a:off x="1130100" y="1397138"/>
            <a:ext cx="6883800" cy="16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market: recent years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Tesla</a:t>
            </a:r>
            <a:endParaRPr/>
          </a:p>
        </p:txBody>
      </p:sp>
      <p:sp>
        <p:nvSpPr>
          <p:cNvPr id="221" name="Google Shape;22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81" b="1">
                <a:latin typeface="Times New Roman"/>
                <a:ea typeface="Times New Roman"/>
                <a:cs typeface="Times New Roman"/>
                <a:sym typeface="Times New Roman"/>
              </a:rPr>
              <a:t>Model</a:t>
            </a:r>
            <a:endParaRPr sz="3581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81">
                <a:latin typeface="Times New Roman"/>
                <a:ea typeface="Times New Roman"/>
                <a:cs typeface="Times New Roman"/>
                <a:sym typeface="Times New Roman"/>
              </a:rPr>
              <a:t>Solar Energy Device Installation &amp; Electric Cars</a:t>
            </a:r>
            <a:endParaRPr sz="358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8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81" b="1">
                <a:latin typeface="Times New Roman"/>
                <a:ea typeface="Times New Roman"/>
                <a:cs typeface="Times New Roman"/>
                <a:sym typeface="Times New Roman"/>
              </a:rPr>
              <a:t>Branding - </a:t>
            </a:r>
            <a:r>
              <a:rPr lang="en" sz="3581">
                <a:latin typeface="Times New Roman"/>
                <a:ea typeface="Times New Roman"/>
                <a:cs typeface="Times New Roman"/>
                <a:sym typeface="Times New Roman"/>
              </a:rPr>
              <a:t>Major Distributor of SE</a:t>
            </a:r>
            <a:endParaRPr sz="358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8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81" b="1">
                <a:latin typeface="Times New Roman"/>
                <a:ea typeface="Times New Roman"/>
                <a:cs typeface="Times New Roman"/>
                <a:sym typeface="Times New Roman"/>
              </a:rPr>
              <a:t>CEO</a:t>
            </a:r>
            <a:r>
              <a:rPr lang="en" sz="3581">
                <a:latin typeface="Times New Roman"/>
                <a:ea typeface="Times New Roman"/>
                <a:cs typeface="Times New Roman"/>
                <a:sym typeface="Times New Roman"/>
              </a:rPr>
              <a:t> - Elon Musk</a:t>
            </a:r>
            <a:endParaRPr sz="358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58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581" b="1">
                <a:latin typeface="Times New Roman"/>
                <a:ea typeface="Times New Roman"/>
                <a:cs typeface="Times New Roman"/>
                <a:sym typeface="Times New Roman"/>
              </a:rPr>
              <a:t>Value - Company of largest producer of non-gas fuel cars</a:t>
            </a:r>
            <a:endParaRPr sz="3581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2" name="Google Shape;2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150" y="862188"/>
            <a:ext cx="3328750" cy="317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/>
        </p:nvSpPr>
        <p:spPr>
          <a:xfrm>
            <a:off x="546750" y="546750"/>
            <a:ext cx="78996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Key Question: Is Tesla better long or short term?</a:t>
            </a:r>
            <a:endParaRPr sz="2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highlight>
                <a:schemeClr val="dk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highlight>
                  <a:schemeClr val="dk1"/>
                </a:highlight>
              </a:rPr>
              <a:t>(time) Why is short term so low?</a:t>
            </a:r>
            <a:endParaRPr sz="2300" b="1"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 idx="4294967295"/>
          </p:nvPr>
        </p:nvSpPr>
        <p:spPr>
          <a:xfrm>
            <a:off x="2677500" y="285325"/>
            <a:ext cx="378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Technicals - Long Term  </a:t>
            </a:r>
            <a:endParaRPr/>
          </a:p>
        </p:txBody>
      </p:sp>
      <p:pic>
        <p:nvPicPr>
          <p:cNvPr id="228" name="Google Shape;2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8025"/>
            <a:ext cx="9143999" cy="42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1"/>
          <p:cNvSpPr txBox="1"/>
          <p:nvPr/>
        </p:nvSpPr>
        <p:spPr>
          <a:xfrm>
            <a:off x="5445175" y="1017725"/>
            <a:ext cx="1360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by $300! (100% return)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50" y="794225"/>
            <a:ext cx="8981151" cy="4349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2"/>
          <p:cNvSpPr txBox="1"/>
          <p:nvPr/>
        </p:nvSpPr>
        <p:spPr>
          <a:xfrm>
            <a:off x="334400" y="209000"/>
            <a:ext cx="56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- Term</a:t>
            </a:r>
            <a:endParaRPr/>
          </a:p>
        </p:txBody>
      </p:sp>
      <p:sp>
        <p:nvSpPr>
          <p:cNvPr id="236" name="Google Shape;236;p42"/>
          <p:cNvSpPr txBox="1"/>
          <p:nvPr/>
        </p:nvSpPr>
        <p:spPr>
          <a:xfrm>
            <a:off x="7283775" y="209000"/>
            <a:ext cx="1275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Price hasn’t changed as much...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8" name="Google Shape;24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4" y="-44850"/>
            <a:ext cx="904973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44"/>
          <p:cNvCxnSpPr/>
          <p:nvPr/>
        </p:nvCxnSpPr>
        <p:spPr>
          <a:xfrm rot="10800000" flipH="1">
            <a:off x="-755100" y="1868050"/>
            <a:ext cx="1066800" cy="33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0" name="Google Shape;250;p44"/>
          <p:cNvCxnSpPr/>
          <p:nvPr/>
        </p:nvCxnSpPr>
        <p:spPr>
          <a:xfrm rot="10800000" flipH="1">
            <a:off x="-643850" y="4964575"/>
            <a:ext cx="1066800" cy="33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1" name="Google Shape;251;p44"/>
          <p:cNvSpPr txBox="1"/>
          <p:nvPr/>
        </p:nvSpPr>
        <p:spPr>
          <a:xfrm>
            <a:off x="250800" y="62700"/>
            <a:ext cx="4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Fundamental (quantitative)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a good company ? (qualitative)</a:t>
            </a:r>
            <a:endParaRPr/>
          </a:p>
        </p:txBody>
      </p:sp>
      <p:sp>
        <p:nvSpPr>
          <p:cNvPr id="257" name="Google Shape;257;p45"/>
          <p:cNvSpPr txBox="1">
            <a:spLocks noGrp="1"/>
          </p:cNvSpPr>
          <p:nvPr>
            <p:ph type="body" idx="1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Valuable products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International Philanthropy (donate)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Tesla also started its philanthropic effort in several places abroad (China, PR)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8" name="Google Shape;258;p45"/>
          <p:cNvSpPr/>
          <p:nvPr/>
        </p:nvSpPr>
        <p:spPr>
          <a:xfrm>
            <a:off x="3331550" y="0"/>
            <a:ext cx="5633700" cy="5143500"/>
          </a:xfrm>
          <a:prstGeom prst="parallelogram">
            <a:avLst>
              <a:gd name="adj" fmla="val 24220"/>
            </a:avLst>
          </a:prstGeom>
          <a:solidFill>
            <a:srgbClr val="EEEEEE">
              <a:alpha val="6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45"/>
          <p:cNvPicPr preferRelativeResize="0"/>
          <p:nvPr/>
        </p:nvPicPr>
        <p:blipFill rotWithShape="1">
          <a:blip r:embed="rId3">
            <a:alphaModFix/>
          </a:blip>
          <a:srcRect l="13841" r="13841"/>
          <a:stretch/>
        </p:blipFill>
        <p:spPr>
          <a:xfrm>
            <a:off x="3562350" y="0"/>
            <a:ext cx="5581800" cy="5143500"/>
          </a:xfrm>
          <a:prstGeom prst="parallelogram">
            <a:avLst>
              <a:gd name="adj" fmla="val 2368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Cont.</a:t>
            </a:r>
            <a:endParaRPr b="1"/>
          </a:p>
        </p:txBody>
      </p:sp>
      <p:sp>
        <p:nvSpPr>
          <p:cNvPr id="265" name="Google Shape;265;p46"/>
          <p:cNvSpPr txBox="1">
            <a:spLocks noGrp="1"/>
          </p:cNvSpPr>
          <p:nvPr>
            <p:ph type="body" idx="1"/>
          </p:nvPr>
        </p:nvSpPr>
        <p:spPr>
          <a:xfrm>
            <a:off x="0" y="1164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914400" lvl="0" indent="-327977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r>
              <a:rPr lang="en" sz="3294">
                <a:latin typeface="Times New Roman"/>
                <a:ea typeface="Times New Roman"/>
                <a:cs typeface="Times New Roman"/>
                <a:sym typeface="Times New Roman"/>
              </a:rPr>
              <a:t>Electric Vehicles </a:t>
            </a:r>
            <a:endParaRPr sz="329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4994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r>
              <a:rPr lang="en" sz="3195">
                <a:latin typeface="Times New Roman"/>
                <a:ea typeface="Times New Roman"/>
                <a:cs typeface="Times New Roman"/>
                <a:sym typeface="Times New Roman"/>
              </a:rPr>
              <a:t>Solar energy panel</a:t>
            </a:r>
            <a:endParaRPr sz="319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2" indent="-324994" algn="l" rtl="0"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romanLcParenR"/>
            </a:pPr>
            <a:r>
              <a:rPr lang="en" sz="3195">
                <a:latin typeface="Times New Roman"/>
                <a:ea typeface="Times New Roman"/>
                <a:cs typeface="Times New Roman"/>
                <a:sym typeface="Times New Roman"/>
              </a:rPr>
              <a:t> a trend for “</a:t>
            </a:r>
            <a:r>
              <a:rPr lang="en" sz="3195" b="1">
                <a:latin typeface="Times New Roman"/>
                <a:ea typeface="Times New Roman"/>
                <a:cs typeface="Times New Roman"/>
                <a:sym typeface="Times New Roman"/>
              </a:rPr>
              <a:t>clean energy</a:t>
            </a:r>
            <a:r>
              <a:rPr lang="en" sz="3195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319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02122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Fun Fact - Forerunner for </a:t>
            </a:r>
            <a:r>
              <a:rPr lang="en" sz="1400" b="1">
                <a:solidFill>
                  <a:srgbClr val="202122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AI Cars</a:t>
            </a:r>
            <a:endParaRPr sz="1400" b="1">
              <a:solidFill>
                <a:srgbClr val="202122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02122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 drive themselves; the project was deemed unusable but may generate more ai interest?</a:t>
            </a:r>
            <a:endParaRPr sz="1400">
              <a:solidFill>
                <a:srgbClr val="000000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Controversies</a:t>
            </a:r>
            <a:endParaRPr/>
          </a:p>
        </p:txBody>
      </p:sp>
      <p:sp>
        <p:nvSpPr>
          <p:cNvPr id="287" name="Google Shape;287;p49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5913300" cy="4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400"/>
              <a:t>&gt; Shortage of demand (mostly from China)</a:t>
            </a: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400"/>
              <a:t>&gt; Supply disruption because of pandemic</a:t>
            </a: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400"/>
              <a:t>&gt; Competition from EV</a:t>
            </a: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8" name="Google Shape;2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7323" y="2571750"/>
            <a:ext cx="3010002" cy="212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1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 and cons</a:t>
            </a:r>
            <a:endParaRPr/>
          </a:p>
        </p:txBody>
      </p:sp>
      <p:sp>
        <p:nvSpPr>
          <p:cNvPr id="301" name="Google Shape;301;p51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2838300" cy="4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</a:t>
            </a:r>
            <a:endParaRPr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AutoNum type="arabicParenR"/>
            </a:pPr>
            <a:r>
              <a:rPr lang="en"/>
              <a:t>working on clean energy products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n"/>
              <a:t>- philanthropic causes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lang="en"/>
              <a:t> sound technical/fundamental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major controversies - involving both companies or CEO</a:t>
            </a:r>
            <a:endParaRPr/>
          </a:p>
        </p:txBody>
      </p:sp>
      <p:sp>
        <p:nvSpPr>
          <p:cNvPr id="302" name="Google Shape;302;p51"/>
          <p:cNvSpPr txBox="1">
            <a:spLocks noGrp="1"/>
          </p:cNvSpPr>
          <p:nvPr>
            <p:ph type="body" idx="2"/>
          </p:nvPr>
        </p:nvSpPr>
        <p:spPr>
          <a:xfrm>
            <a:off x="5675850" y="5188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Should one invest or no?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2" descr="https://upload.wikimedia.org/wikipedia/commons/thumb/7/74/Apple_logo_dark_grey.svg/1724px-Apple_logo_dark_grey.svg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612" r="622"/>
          <a:stretch/>
        </p:blipFill>
        <p:spPr>
          <a:xfrm>
            <a:off x="0" y="0"/>
            <a:ext cx="4280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2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</a:t>
            </a:r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Sells computer equipment and software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High quality brands - </a:t>
            </a:r>
            <a:r>
              <a:rPr lang="en" dirty="0" err="1"/>
              <a:t>Ipads</a:t>
            </a:r>
            <a:r>
              <a:rPr lang="en" dirty="0"/>
              <a:t>, </a:t>
            </a:r>
            <a:r>
              <a:rPr lang="en" dirty="0" err="1"/>
              <a:t>iphones</a:t>
            </a:r>
            <a:r>
              <a:rPr lang="en" dirty="0"/>
              <a:t>, watches, macs</a:t>
            </a:r>
            <a:r>
              <a:rPr lang="en" dirty="0" smtClean="0"/>
              <a:t>?</a:t>
            </a:r>
            <a:endParaRPr dirty="0"/>
          </a:p>
        </p:txBody>
      </p:sp>
      <p:pic>
        <p:nvPicPr>
          <p:cNvPr id="310" name="Google Shape;31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45147"/>
            <a:ext cx="4571999" cy="298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company good to invest in?</a:t>
            </a:r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or two words, what do we look at?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1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1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100" b="1"/>
              <a:t>Do now: What is the difference b/t Technical Analysis/ Fundamental? (type in chat in &lt; 3 words) </a:t>
            </a:r>
            <a:endParaRPr sz="3100" b="1"/>
          </a:p>
        </p:txBody>
      </p:sp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00" y="82475"/>
            <a:ext cx="6560675" cy="30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3" descr="https://upload.wikimedia.org/wikipedia/commons/thumb/7/74/Apple_logo_dark_grey.svg/1724px-Apple_logo_dark_grey.svg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612" r="622"/>
          <a:stretch/>
        </p:blipFill>
        <p:spPr>
          <a:xfrm>
            <a:off x="0" y="0"/>
            <a:ext cx="4280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3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</a:t>
            </a:r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most valuable - first company to reach 1 trillion dollars in MC (the Harvard of companies)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CEO: Tim Cook</a:t>
            </a:r>
            <a:endParaRPr/>
          </a:p>
        </p:txBody>
      </p:sp>
      <p:pic>
        <p:nvPicPr>
          <p:cNvPr id="318" name="Google Shape;31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45147"/>
            <a:ext cx="4571999" cy="298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525" y="755375"/>
            <a:ext cx="7430624" cy="450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4"/>
          <p:cNvSpPr txBox="1"/>
          <p:nvPr/>
        </p:nvSpPr>
        <p:spPr>
          <a:xfrm>
            <a:off x="1055800" y="150825"/>
            <a:ext cx="710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Technical Investing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1" name="Google Shape;33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425" y="507288"/>
            <a:ext cx="6268825" cy="47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1529"/>
            <a:ext cx="9144003" cy="49604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55"/>
          <p:cNvCxnSpPr/>
          <p:nvPr/>
        </p:nvCxnSpPr>
        <p:spPr>
          <a:xfrm>
            <a:off x="-389450" y="1447375"/>
            <a:ext cx="504300" cy="1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4" name="Google Shape;334;p55"/>
          <p:cNvCxnSpPr/>
          <p:nvPr/>
        </p:nvCxnSpPr>
        <p:spPr>
          <a:xfrm>
            <a:off x="-389450" y="3852150"/>
            <a:ext cx="504300" cy="1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5" name="Google Shape;335;p55"/>
          <p:cNvCxnSpPr/>
          <p:nvPr/>
        </p:nvCxnSpPr>
        <p:spPr>
          <a:xfrm>
            <a:off x="-389450" y="3675025"/>
            <a:ext cx="504300" cy="1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Controversies (notable) - time permitting</a:t>
            </a:r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/>
              <a:t>Apple Store Fee Collection</a:t>
            </a:r>
            <a:endParaRPr b="1"/>
          </a:p>
        </p:txBody>
      </p:sp>
      <p:pic>
        <p:nvPicPr>
          <p:cNvPr id="342" name="Google Shape;3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50" y="3406475"/>
            <a:ext cx="8848699" cy="15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872" y="1017725"/>
            <a:ext cx="2304100" cy="2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</a:t>
            </a:r>
            <a:endParaRPr/>
          </a:p>
        </p:txBody>
      </p:sp>
      <p:pic>
        <p:nvPicPr>
          <p:cNvPr id="349" name="Google Shape;3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7" y="959100"/>
            <a:ext cx="7041524" cy="32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7"/>
          <p:cNvSpPr txBox="1"/>
          <p:nvPr/>
        </p:nvSpPr>
        <p:spPr>
          <a:xfrm>
            <a:off x="311700" y="4523175"/>
            <a:ext cx="472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available on WIKI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239" y="63775"/>
            <a:ext cx="34018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Gamestop</a:t>
            </a:r>
            <a:endParaRPr/>
          </a:p>
        </p:txBody>
      </p:sp>
      <p:sp>
        <p:nvSpPr>
          <p:cNvPr id="369" name="Google Shape;369;p60"/>
          <p:cNvSpPr txBox="1">
            <a:spLocks noGrp="1"/>
          </p:cNvSpPr>
          <p:nvPr>
            <p:ph type="body" idx="1"/>
          </p:nvPr>
        </p:nvSpPr>
        <p:spPr>
          <a:xfrm>
            <a:off x="612775" y="1152475"/>
            <a:ext cx="8230200" cy="31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Biggest seller of video games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Fell in price because shift in downloads and online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Many games like xbox can be downloaded directly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Reached a plateau in rev;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See bottom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70" name="Google Shape;37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397877"/>
            <a:ext cx="9144000" cy="1391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1"/>
          <p:cNvSpPr txBox="1">
            <a:spLocks noGrp="1"/>
          </p:cNvSpPr>
          <p:nvPr>
            <p:ph type="title"/>
          </p:nvPr>
        </p:nvSpPr>
        <p:spPr>
          <a:xfrm rot="-5400000">
            <a:off x="-1925750" y="2105550"/>
            <a:ext cx="47442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TECHNICALS</a:t>
            </a:r>
            <a:endParaRPr/>
          </a:p>
        </p:txBody>
      </p:sp>
      <p:pic>
        <p:nvPicPr>
          <p:cNvPr id="376" name="Google Shape;37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798" y="-25625"/>
            <a:ext cx="80502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83" name="Google Shape;38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" y="390525"/>
            <a:ext cx="8820150" cy="43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Turnaround -What?</a:t>
            </a:r>
            <a:endParaRPr/>
          </a:p>
        </p:txBody>
      </p:sp>
      <p:sp>
        <p:nvSpPr>
          <p:cNvPr id="389" name="Google Shape;389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bunch of people bid up price of gamestop;</a:t>
            </a:r>
            <a:endParaRPr b="1"/>
          </a:p>
          <a:p>
            <a:pPr marL="1028700" lvl="2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b="1"/>
              <a:t>What is it called when people inflate the price of stock? </a:t>
            </a:r>
            <a:endParaRPr b="1"/>
          </a:p>
          <a:p>
            <a:pPr marL="1028700" lvl="2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Hurts hedge funds betting against gamestop &amp; also Robinhood</a:t>
            </a:r>
            <a:endParaRPr/>
          </a:p>
          <a:p>
            <a:pPr marL="1028700" lvl="2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Share ownerships reduced on Robinhood to stop the spike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0" name="Google Shape;39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975" y="3016925"/>
            <a:ext cx="3324325" cy="266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00" y="3042550"/>
            <a:ext cx="4788349" cy="26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company good to invest in?</a:t>
            </a:r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or two words, what do we look at?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1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1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100" b="1"/>
              <a:t>What is a Technical Analysis? How does it differ from Fundamental? (type in chat in &lt;3 words) - one is more TRENDS, other NUMBERS AND FACTS  </a:t>
            </a:r>
            <a:endParaRPr sz="3100" b="1"/>
          </a:p>
        </p:txBody>
      </p:sp>
      <p:pic>
        <p:nvPicPr>
          <p:cNvPr id="186" name="Google Shape;1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00" y="82475"/>
            <a:ext cx="6560675" cy="30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4"/>
          <p:cNvSpPr txBox="1">
            <a:spLocks noGrp="1"/>
          </p:cNvSpPr>
          <p:nvPr>
            <p:ph type="body" idx="1"/>
          </p:nvPr>
        </p:nvSpPr>
        <p:spPr>
          <a:xfrm>
            <a:off x="256750" y="588656"/>
            <a:ext cx="6390600" cy="25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685800" lvl="1" indent="-254000" algn="l" rtl="0"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endParaRPr/>
          </a:p>
        </p:txBody>
      </p:sp>
      <p:pic>
        <p:nvPicPr>
          <p:cNvPr id="398" name="Google Shape;39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725" y="1044525"/>
            <a:ext cx="7757102" cy="39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in June 2021</a:t>
            </a:r>
            <a:endParaRPr/>
          </a:p>
        </p:txBody>
      </p:sp>
      <p:sp>
        <p:nvSpPr>
          <p:cNvPr id="404" name="Google Shape;404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5" name="Google Shape;40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375" y="1206500"/>
            <a:ext cx="9144000" cy="3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Gamestop</a:t>
            </a:r>
            <a:endParaRPr/>
          </a:p>
        </p:txBody>
      </p:sp>
      <p:sp>
        <p:nvSpPr>
          <p:cNvPr id="411" name="Google Shape;411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Business model:</a:t>
            </a:r>
            <a:r>
              <a:rPr lang="en"/>
              <a:t> sale of video games / other tech products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CEO:</a:t>
            </a:r>
            <a:r>
              <a:rPr lang="en"/>
              <a:t> </a:t>
            </a:r>
            <a:r>
              <a:rPr lang="en" sz="1050">
                <a:solidFill>
                  <a:srgbClr val="202124"/>
                </a:solidFill>
              </a:rPr>
              <a:t> </a:t>
            </a:r>
            <a:r>
              <a:rPr lang="en" sz="1050">
                <a:solidFill>
                  <a:srgbClr val="1A0DAB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Matt Furlong</a:t>
            </a:r>
            <a:r>
              <a:rPr lang="en" sz="1050">
                <a:solidFill>
                  <a:srgbClr val="222222"/>
                </a:solidFill>
              </a:rPr>
              <a:t> (Jun 21, 2021–) (from Amazon)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Strateg(ies) </a:t>
            </a:r>
            <a:r>
              <a:rPr lang="en"/>
              <a:t>(2020)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2" name="Google Shape;41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03037"/>
            <a:ext cx="9143999" cy="132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we trust GME? What do you think?</a:t>
            </a:r>
            <a:endParaRPr/>
          </a:p>
        </p:txBody>
      </p:sp>
      <p:sp>
        <p:nvSpPr>
          <p:cNvPr id="418" name="Google Shape;418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Paid long-term debt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 leadership (CEO)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questionable business model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most games can be downloaded NOT in-person </a:t>
            </a:r>
            <a:endParaRPr/>
          </a:p>
        </p:txBody>
      </p:sp>
      <p:pic>
        <p:nvPicPr>
          <p:cNvPr id="419" name="Google Shape;41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575" y="4310374"/>
            <a:ext cx="4351102" cy="7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3125" y="1017725"/>
            <a:ext cx="3437851" cy="24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8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427" name="Google Shape;427;p68"/>
          <p:cNvSpPr txBox="1">
            <a:spLocks noGrp="1"/>
          </p:cNvSpPr>
          <p:nvPr>
            <p:ph type="body" idx="1"/>
          </p:nvPr>
        </p:nvSpPr>
        <p:spPr>
          <a:xfrm>
            <a:off x="233775" y="864350"/>
            <a:ext cx="8068500" cy="4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585"/>
              <a:t>-&gt; it was so short…(lasted ~2 days)</a:t>
            </a: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85"/>
              <a:t>	really easy to have lost money then have gained:</a:t>
            </a: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85"/>
              <a:t>-&gt; market is not robotic </a:t>
            </a:r>
            <a:endParaRPr sz="17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85"/>
              <a:t>	</a:t>
            </a:r>
            <a:r>
              <a:rPr lang="en" sz="1585" i="1"/>
              <a:t>ppl ALSO invest in what they care for (games); not just  money (unlike Apple/Tesla</a:t>
            </a:r>
            <a:endParaRPr sz="1585" i="1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85"/>
              <a:t>-&gt; observ:</a:t>
            </a:r>
            <a:endParaRPr sz="1585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r>
              <a:rPr lang="en" sz="1585"/>
              <a:t>	the market is truly powerful (who knows how many people traded in it?) </a:t>
            </a:r>
            <a:endParaRPr sz="1585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Question (choose 1 or 2)</a:t>
            </a:r>
            <a:endParaRPr/>
          </a:p>
        </p:txBody>
      </p:sp>
      <p:sp>
        <p:nvSpPr>
          <p:cNvPr id="433" name="Google Shape;433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649"/>
              <a:t>&gt; you are a stock market regulator: what’s one step to prevent market manipulation?</a:t>
            </a:r>
            <a:endParaRPr sz="7649"/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649"/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649"/>
              <a:t>&gt; how can investing be used as a tool for societal change?</a:t>
            </a:r>
            <a:endParaRPr sz="7649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649"/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649"/>
              <a:t>&gt; How this company is different from Tesla/Apple?</a:t>
            </a:r>
            <a:endParaRPr sz="7649"/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649"/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649"/>
              <a:t>&gt; Do you think more ppl suffered? Or gained?</a:t>
            </a:r>
            <a:endParaRPr sz="7649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</a:t>
            </a:r>
            <a:endParaRPr/>
          </a:p>
        </p:txBody>
      </p:sp>
      <p:sp>
        <p:nvSpPr>
          <p:cNvPr id="361" name="Google Shape;361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time - Increased by ~50%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Whether you had bought 5 shares of apple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At $120 or 1 share of tesla at 600, Your percent increase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Is still</a:t>
            </a:r>
            <a:r>
              <a:rPr lang="en" sz="1100" b="1">
                <a:solidFill>
                  <a:schemeClr val="dk1"/>
                </a:solidFill>
              </a:rPr>
              <a:t> ~50%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It didn’t matter which one you got into;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362" name="Google Shape;36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850" y="173250"/>
            <a:ext cx="2774350" cy="49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9"/>
          <p:cNvSpPr/>
          <p:nvPr/>
        </p:nvSpPr>
        <p:spPr>
          <a:xfrm>
            <a:off x="5471925" y="349575"/>
            <a:ext cx="1760275" cy="5370155"/>
          </a:xfrm>
          <a:custGeom>
            <a:avLst/>
            <a:gdLst/>
            <a:ahLst/>
            <a:cxnLst/>
            <a:rect l="l" t="t" r="r" b="b"/>
            <a:pathLst>
              <a:path w="70411" h="191757" extrusionOk="0">
                <a:moveTo>
                  <a:pt x="0" y="0"/>
                </a:moveTo>
                <a:lnTo>
                  <a:pt x="3495" y="191258"/>
                </a:lnTo>
                <a:lnTo>
                  <a:pt x="70411" y="191757"/>
                </a:lnTo>
                <a:lnTo>
                  <a:pt x="63419" y="0"/>
                </a:lnTo>
                <a:close/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market pt2: 2020-2021</a:t>
            </a:r>
            <a:endParaRPr/>
          </a:p>
        </p:txBody>
      </p:sp>
      <p:sp>
        <p:nvSpPr>
          <p:cNvPr id="439" name="Google Shape;439;p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(Vaccine Race, Energy, Industrials)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1"/>
          <p:cNvSpPr txBox="1">
            <a:spLocks noGrp="1"/>
          </p:cNvSpPr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Healthcare and the stock market?</a:t>
            </a:r>
            <a:endParaRPr i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2"/>
          <p:cNvSpPr txBox="1">
            <a:spLocks noGrp="1"/>
          </p:cNvSpPr>
          <p:nvPr>
            <p:ph type="title"/>
          </p:nvPr>
        </p:nvSpPr>
        <p:spPr>
          <a:xfrm>
            <a:off x="284100" y="307975"/>
            <a:ext cx="2479800" cy="42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HC Company by Revenue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22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1. Johnson &amp; Johnson – $56.1bn (companies by revenue)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2. Pfizer – $51.75bn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3. Roche – $49.23bn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4. Novartis – $47.45bn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5. Merck &amp; Co. – $46.84bn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6. GlaxoSmithKline – $44.27bn 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7. Sanofi – $40.46bn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8. AbbVie – $33.26bn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9. Takeda – $30.52bn</a:t>
            </a:r>
            <a:endParaRPr sz="572" b="0"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ct val="192233"/>
              <a:buFont typeface="Arial"/>
              <a:buNone/>
            </a:pPr>
            <a:r>
              <a:rPr lang="en" sz="572" b="0"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10. Shanghai Pharmaceuticals Holding – $26.69bn</a:t>
            </a:r>
            <a:endParaRPr sz="2222">
              <a:highlight>
                <a:schemeClr val="dk1"/>
              </a:highlight>
            </a:endParaRPr>
          </a:p>
        </p:txBody>
      </p:sp>
      <p:sp>
        <p:nvSpPr>
          <p:cNvPr id="450" name="Google Shape;450;p72"/>
          <p:cNvSpPr txBox="1">
            <a:spLocks noGrp="1"/>
          </p:cNvSpPr>
          <p:nvPr>
            <p:ph type="body" idx="1"/>
          </p:nvPr>
        </p:nvSpPr>
        <p:spPr>
          <a:xfrm>
            <a:off x="3381100" y="307975"/>
            <a:ext cx="5523600" cy="42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Vaccine Race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In 2020, more than 20 companies racing to create a vaccine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Who won (FDA - emergency use approval) for vaccine?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Moderna, JNJ, Pfizer &amp; BioNTech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814025" y="945000"/>
            <a:ext cx="75159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342900" lvl="0" indent="-317500" algn="ctr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b="1">
                <a:solidFill>
                  <a:schemeClr val="dk2"/>
                </a:solidFill>
              </a:rPr>
              <a:t>How to Invest</a:t>
            </a:r>
            <a:endParaRPr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342900" lvl="0" indent="-317500" algn="ctr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en" b="1">
                <a:solidFill>
                  <a:schemeClr val="dk2"/>
                </a:solidFill>
              </a:rPr>
              <a:t>A deep dive of major players in the Market</a:t>
            </a:r>
            <a:endParaRPr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342900" lvl="0" indent="-317500" algn="ctr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en" b="1">
                <a:solidFill>
                  <a:schemeClr val="dk2"/>
                </a:solidFill>
              </a:rPr>
              <a:t>Putting it all Together: How to survive/thrive in a pandemic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3"/>
          <p:cNvSpPr txBox="1">
            <a:spLocks noGrp="1"/>
          </p:cNvSpPr>
          <p:nvPr>
            <p:ph type="title"/>
          </p:nvPr>
        </p:nvSpPr>
        <p:spPr>
          <a:xfrm>
            <a:off x="343400" y="83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look at the winners (to june) </a:t>
            </a:r>
            <a:endParaRPr/>
          </a:p>
        </p:txBody>
      </p:sp>
      <p:pic>
        <p:nvPicPr>
          <p:cNvPr id="456" name="Google Shape;45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75" y="591250"/>
            <a:ext cx="7485755" cy="4552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73"/>
          <p:cNvCxnSpPr/>
          <p:nvPr/>
        </p:nvCxnSpPr>
        <p:spPr>
          <a:xfrm>
            <a:off x="552500" y="1723275"/>
            <a:ext cx="343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4" name="Google Shape;46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75" y="0"/>
            <a:ext cx="77822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</a:t>
            </a:r>
            <a:r>
              <a:rPr lang="en" b="1"/>
              <a:t>RNA</a:t>
            </a:r>
            <a:r>
              <a:rPr lang="en"/>
              <a:t>?</a:t>
            </a:r>
            <a:endParaRPr/>
          </a:p>
        </p:txBody>
      </p:sp>
      <p:pic>
        <p:nvPicPr>
          <p:cNvPr id="470" name="Google Shape;47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625" y="1017725"/>
            <a:ext cx="7578827" cy="41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6" name="Google Shape;47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3925" y="0"/>
            <a:ext cx="95827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qualitative</a:t>
            </a:r>
            <a:endParaRPr/>
          </a:p>
        </p:txBody>
      </p:sp>
      <p:sp>
        <p:nvSpPr>
          <p:cNvPr id="482" name="Google Shape;482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/>
              <a:t>Generating profit from vaccines and also focusing on children: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3" name="Google Shape;48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8" y="2068775"/>
            <a:ext cx="9022225" cy="140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8"/>
          <p:cNvSpPr txBox="1"/>
          <p:nvPr/>
        </p:nvSpPr>
        <p:spPr>
          <a:xfrm>
            <a:off x="311700" y="957175"/>
            <a:ext cx="78006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04040"/>
                </a:solidFill>
                <a:highlight>
                  <a:srgbClr val="FFFFFF"/>
                </a:highlight>
              </a:rPr>
              <a:t>• </a:t>
            </a:r>
            <a:r>
              <a:rPr lang="en" sz="1700" b="1">
                <a:solidFill>
                  <a:srgbClr val="404040"/>
                </a:solidFill>
                <a:highlight>
                  <a:srgbClr val="FFFFFF"/>
                </a:highlight>
              </a:rPr>
              <a:t>Moderna COVID-19 Vaccine/Spikevax</a:t>
            </a:r>
            <a:r>
              <a:rPr lang="en" sz="1100" b="1">
                <a:solidFill>
                  <a:srgbClr val="404040"/>
                </a:solidFill>
                <a:highlight>
                  <a:srgbClr val="FFFFFF"/>
                </a:highlight>
              </a:rPr>
              <a:t>TM</a:t>
            </a:r>
            <a:r>
              <a:rPr lang="en" sz="1700" b="1">
                <a:solidFill>
                  <a:srgbClr val="404040"/>
                </a:solidFill>
                <a:highlight>
                  <a:srgbClr val="FFFFFF"/>
                </a:highlight>
              </a:rPr>
              <a:t>: </a:t>
            </a:r>
            <a:r>
              <a:rPr lang="en" sz="1200">
                <a:solidFill>
                  <a:srgbClr val="404040"/>
                </a:solidFill>
                <a:highlight>
                  <a:srgbClr val="FFFFFF"/>
                </a:highlight>
              </a:rPr>
              <a:t>Final blinded analysis of Phase 3 COVE study shows 93% efficacy; </a:t>
            </a:r>
            <a:r>
              <a:rPr lang="en" sz="1200" b="1">
                <a:solidFill>
                  <a:srgbClr val="404040"/>
                </a:solidFill>
                <a:highlight>
                  <a:srgbClr val="FFFFFF"/>
                </a:highlight>
              </a:rPr>
              <a:t>Efficacy </a:t>
            </a:r>
            <a:r>
              <a:rPr lang="en" sz="1200">
                <a:solidFill>
                  <a:srgbClr val="404040"/>
                </a:solidFill>
                <a:highlight>
                  <a:srgbClr val="FFFFFF"/>
                </a:highlight>
              </a:rPr>
              <a:t>remains durable through six months after second dose</a:t>
            </a:r>
            <a:endParaRPr sz="12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04040"/>
                </a:solidFill>
                <a:highlight>
                  <a:srgbClr val="FFFFFF"/>
                </a:highlight>
              </a:rPr>
              <a:t>Many Drugs in progress:</a:t>
            </a:r>
            <a:endParaRPr sz="1700" b="1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700"/>
              <a:buChar char="●"/>
            </a:pPr>
            <a:r>
              <a:rPr lang="en" sz="700" b="1">
                <a:solidFill>
                  <a:srgbClr val="404040"/>
                </a:solidFill>
                <a:highlight>
                  <a:srgbClr val="FFFFFF"/>
                </a:highlight>
              </a:rPr>
              <a:t>Quadrivalent seasonal flu vaccine (mRNA-1010): </a:t>
            </a:r>
            <a:r>
              <a:rPr lang="en" sz="700">
                <a:solidFill>
                  <a:srgbClr val="404040"/>
                </a:solidFill>
                <a:highlight>
                  <a:srgbClr val="FFFFFF"/>
                </a:highlight>
              </a:rPr>
              <a:t>Started Phase 1/2 study</a:t>
            </a:r>
            <a:endParaRPr sz="7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700"/>
              <a:buChar char="●"/>
            </a:pPr>
            <a:r>
              <a:rPr lang="en" sz="700" b="1">
                <a:solidFill>
                  <a:srgbClr val="404040"/>
                </a:solidFill>
                <a:highlight>
                  <a:srgbClr val="FFFFFF"/>
                </a:highlight>
              </a:rPr>
              <a:t>RSV vaccine (mRNA-1345): </a:t>
            </a:r>
            <a:r>
              <a:rPr lang="en" sz="700">
                <a:solidFill>
                  <a:srgbClr val="404040"/>
                </a:solidFill>
                <a:highlight>
                  <a:srgbClr val="FFFFFF"/>
                </a:highlight>
              </a:rPr>
              <a:t>Received Fast Track designation from the FDA in adults older than 60 years of age</a:t>
            </a:r>
            <a:endParaRPr sz="7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700"/>
              <a:buChar char="●"/>
            </a:pPr>
            <a:r>
              <a:rPr lang="en" sz="700" b="1">
                <a:solidFill>
                  <a:srgbClr val="404040"/>
                </a:solidFill>
                <a:highlight>
                  <a:srgbClr val="FFFFFF"/>
                </a:highlight>
              </a:rPr>
              <a:t>Zika vaccine (mRNA-1893): </a:t>
            </a:r>
            <a:r>
              <a:rPr lang="en" sz="700">
                <a:solidFill>
                  <a:srgbClr val="404040"/>
                </a:solidFill>
                <a:highlight>
                  <a:srgbClr val="FFFFFF"/>
                </a:highlight>
              </a:rPr>
              <a:t>Started Phase 2 study</a:t>
            </a:r>
            <a:endParaRPr sz="7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700"/>
              <a:buChar char="●"/>
            </a:pPr>
            <a:r>
              <a:rPr lang="en" sz="700" b="1">
                <a:solidFill>
                  <a:srgbClr val="404040"/>
                </a:solidFill>
                <a:highlight>
                  <a:srgbClr val="FFFFFF"/>
                </a:highlight>
              </a:rPr>
              <a:t>PA rare disease program (mRNA-3927): </a:t>
            </a:r>
            <a:r>
              <a:rPr lang="en" sz="700">
                <a:solidFill>
                  <a:srgbClr val="404040"/>
                </a:solidFill>
                <a:highlight>
                  <a:srgbClr val="FFFFFF"/>
                </a:highlight>
              </a:rPr>
              <a:t>Started Phase 1/2 study in patients</a:t>
            </a:r>
            <a:endParaRPr sz="70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700"/>
              <a:buChar char="●"/>
            </a:pPr>
            <a:r>
              <a:rPr lang="en" sz="700" b="1">
                <a:solidFill>
                  <a:srgbClr val="404040"/>
                </a:solidFill>
                <a:highlight>
                  <a:srgbClr val="FFFFFF"/>
                </a:highlight>
              </a:rPr>
              <a:t>IL-2 auto-immune disease program (mRNA-6231): </a:t>
            </a:r>
            <a:r>
              <a:rPr lang="en" sz="700">
                <a:solidFill>
                  <a:srgbClr val="404040"/>
                </a:solidFill>
                <a:highlight>
                  <a:srgbClr val="FFFFFF"/>
                </a:highlight>
              </a:rPr>
              <a:t>Started Phase 1 study in healthy volunteers</a:t>
            </a:r>
            <a:endParaRPr sz="700">
              <a:solidFill>
                <a:srgbClr val="404040"/>
              </a:solidFill>
              <a:highlight>
                <a:srgbClr val="FFFFFF"/>
              </a:highlight>
            </a:endParaRPr>
          </a:p>
        </p:txBody>
      </p:sp>
      <p:sp>
        <p:nvSpPr>
          <p:cNvPr id="489" name="Google Shape;489;p78"/>
          <p:cNvSpPr txBox="1"/>
          <p:nvPr/>
        </p:nvSpPr>
        <p:spPr>
          <a:xfrm>
            <a:off x="484550" y="218825"/>
            <a:ext cx="737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Investors Presentation</a:t>
            </a:r>
            <a:endParaRPr/>
          </a:p>
        </p:txBody>
      </p:sp>
      <p:sp>
        <p:nvSpPr>
          <p:cNvPr id="495" name="Google Shape;495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Corp Resp (44)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See Financials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See highlight page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0"/>
          <p:cNvSpPr txBox="1">
            <a:spLocks noGrp="1"/>
          </p:cNvSpPr>
          <p:nvPr>
            <p:ph type="title"/>
          </p:nvPr>
        </p:nvSpPr>
        <p:spPr>
          <a:xfrm>
            <a:off x="311700" y="43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Research number of orders from diff countries</a:t>
            </a:r>
            <a:endParaRPr/>
          </a:p>
        </p:txBody>
      </p:sp>
      <p:sp>
        <p:nvSpPr>
          <p:cNvPr id="501" name="Google Shape;501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no successful market drug until now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-&gt; issues w/ CEO and personality?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1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</p:txBody>
      </p:sp>
      <p:sp>
        <p:nvSpPr>
          <p:cNvPr id="507" name="Google Shape;507;p81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5913300" cy="4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no successful market drug until now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-&gt; issues w/ CEO and personality?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-&gt; where it gets its cells? (some HC uses aborted fetus/some no)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82"/>
          <p:cNvPicPr preferRelativeResize="0"/>
          <p:nvPr/>
        </p:nvPicPr>
        <p:blipFill rotWithShape="1">
          <a:blip r:embed="rId3">
            <a:alphaModFix/>
          </a:blip>
          <a:srcRect t="11271" b="1126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REVIEW</a:t>
            </a:r>
            <a:r>
              <a:rPr lang="en-US" dirty="0" smtClean="0"/>
              <a:t> from last class</a:t>
            </a:r>
            <a:endParaRPr dirty="0"/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 dirty="0"/>
              <a:t>Basics of Investing</a:t>
            </a:r>
            <a:endParaRPr sz="2400" dirty="0"/>
          </a:p>
          <a:p>
            <a:pPr marL="685800" lvl="1" indent="-304800" algn="l" rtl="0">
              <a:spcBef>
                <a:spcPts val="0"/>
              </a:spcBef>
              <a:spcAft>
                <a:spcPts val="0"/>
              </a:spcAft>
              <a:buSzPts val="2200"/>
              <a:buAutoNum type="alphaLcParenR"/>
            </a:pPr>
            <a:r>
              <a:rPr lang="en" sz="2200" dirty="0"/>
              <a:t>How Stock Market works?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 dirty="0"/>
          </a:p>
          <a:p>
            <a:pPr marL="342900" lvl="0" indent="-317500" algn="l" rtl="0">
              <a:spcBef>
                <a:spcPts val="1600"/>
              </a:spcBef>
              <a:spcAft>
                <a:spcPts val="0"/>
              </a:spcAft>
              <a:buSzPts val="2400"/>
              <a:buAutoNum type="arabicParenR"/>
            </a:pPr>
            <a:r>
              <a:rPr lang="en" sz="2400" dirty="0"/>
              <a:t>Analyzing Companies</a:t>
            </a:r>
            <a:endParaRPr sz="2400" dirty="0"/>
          </a:p>
          <a:p>
            <a:pPr marL="685800" lvl="1" indent="-304800" algn="l" rtl="0">
              <a:spcBef>
                <a:spcPts val="0"/>
              </a:spcBef>
              <a:spcAft>
                <a:spcPts val="0"/>
              </a:spcAft>
              <a:buSzPts val="2200"/>
              <a:buAutoNum type="alphaLcParenR"/>
            </a:pPr>
            <a:r>
              <a:rPr lang="en" sz="2200" dirty="0"/>
              <a:t>Technical Investing</a:t>
            </a:r>
            <a:endParaRPr sz="2200" dirty="0"/>
          </a:p>
          <a:p>
            <a:pPr marL="685800" lvl="1" indent="-304800" algn="l" rtl="0">
              <a:spcBef>
                <a:spcPts val="0"/>
              </a:spcBef>
              <a:spcAft>
                <a:spcPts val="0"/>
              </a:spcAft>
              <a:buSzPts val="2200"/>
              <a:buAutoNum type="alphaLcParenR"/>
            </a:pPr>
            <a:r>
              <a:rPr lang="en" sz="2200" dirty="0"/>
              <a:t>Fundamental Investing</a:t>
            </a:r>
            <a:endParaRPr sz="2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Moderna</a:t>
            </a:r>
            <a:r>
              <a:rPr lang="en" dirty="0"/>
              <a:t> </a:t>
            </a:r>
            <a:r>
              <a:rPr lang="mr-IN" dirty="0" smtClean="0"/>
              <a:t>–</a:t>
            </a:r>
            <a:r>
              <a:rPr lang="en" dirty="0" smtClean="0"/>
              <a:t> Technical</a:t>
            </a:r>
            <a:r>
              <a:rPr lang="en-US" dirty="0" smtClean="0"/>
              <a:t> Analysis</a:t>
            </a:r>
            <a:endParaRPr dirty="0"/>
          </a:p>
        </p:txBody>
      </p:sp>
      <p:pic>
        <p:nvPicPr>
          <p:cNvPr id="518" name="Google Shape;51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00" y="1465575"/>
            <a:ext cx="8817474" cy="32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didn’t?</a:t>
            </a:r>
            <a:endParaRPr/>
          </a:p>
        </p:txBody>
      </p:sp>
      <p:sp>
        <p:nvSpPr>
          <p:cNvPr id="574" name="Google Shape;574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2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AstraZeneca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75" name="Google Shape;57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01" y="1599075"/>
            <a:ext cx="4719126" cy="35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025" y="1365988"/>
            <a:ext cx="4095925" cy="36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813" y="1449050"/>
            <a:ext cx="5218365" cy="34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575" y="0"/>
            <a:ext cx="9144001" cy="144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96" name="Google Shape;59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274"/>
            <a:ext cx="9144000" cy="4980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Permitting</a:t>
            </a:r>
            <a:endParaRPr/>
          </a:p>
        </p:txBody>
      </p:sp>
      <p:sp>
        <p:nvSpPr>
          <p:cNvPr id="602" name="Google Shape;602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https://www.youtube.com/watch?v=AJK-DX9iZ8g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Difference between biotech and pharm?</a:t>
            </a:r>
            <a:endParaRPr/>
          </a:p>
        </p:txBody>
      </p:sp>
      <p:sp>
        <p:nvSpPr>
          <p:cNvPr id="608" name="Google Shape;608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7"/>
          <p:cNvSpPr txBox="1">
            <a:spLocks noGrp="1"/>
          </p:cNvSpPr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are any differences from say Mod?  (one word)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8"/>
          <p:cNvSpPr/>
          <p:nvPr/>
        </p:nvSpPr>
        <p:spPr>
          <a:xfrm>
            <a:off x="0" y="861175"/>
            <a:ext cx="4568400" cy="34278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9" name="Google Shape;61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52400"/>
            <a:ext cx="9144002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98"/>
          <p:cNvSpPr txBox="1">
            <a:spLocks noGrp="1"/>
          </p:cNvSpPr>
          <p:nvPr>
            <p:ph type="title"/>
          </p:nvPr>
        </p:nvSpPr>
        <p:spPr>
          <a:xfrm>
            <a:off x="329350" y="1108375"/>
            <a:ext cx="3997500" cy="10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technicals</a:t>
            </a:r>
            <a:endParaRPr/>
          </a:p>
        </p:txBody>
      </p:sp>
      <p:sp>
        <p:nvSpPr>
          <p:cNvPr id="621" name="Google Shape;621;p98"/>
          <p:cNvSpPr txBox="1">
            <a:spLocks noGrp="1"/>
          </p:cNvSpPr>
          <p:nvPr>
            <p:ph type="body" idx="1"/>
          </p:nvPr>
        </p:nvSpPr>
        <p:spPr>
          <a:xfrm>
            <a:off x="329350" y="2195100"/>
            <a:ext cx="3997500" cy="18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AstraZeneca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9"/>
          <p:cNvSpPr txBox="1">
            <a:spLocks noGrp="1"/>
          </p:cNvSpPr>
          <p:nvPr>
            <p:ph type="title"/>
          </p:nvPr>
        </p:nvSpPr>
        <p:spPr>
          <a:xfrm>
            <a:off x="349300" y="334525"/>
            <a:ext cx="7407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 and Cons</a:t>
            </a:r>
            <a:endParaRPr/>
          </a:p>
        </p:txBody>
      </p:sp>
      <p:sp>
        <p:nvSpPr>
          <p:cNvPr id="627" name="Google Shape;627;p99"/>
          <p:cNvSpPr txBox="1">
            <a:spLocks noGrp="1"/>
          </p:cNvSpPr>
          <p:nvPr>
            <p:ph type="body" idx="1"/>
          </p:nvPr>
        </p:nvSpPr>
        <p:spPr>
          <a:xfrm>
            <a:off x="349300" y="1147425"/>
            <a:ext cx="7407000" cy="3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15"/>
              <a:t>Upwards revenue</a:t>
            </a: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415"/>
              <a:t>Sales from drugs (advanced)</a:t>
            </a: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415"/>
              <a:t>Diversity, environment, ….</a:t>
            </a: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415"/>
              <a:t>Conflicts w/ EU/UK</a:t>
            </a: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415"/>
              <a:t>Not as potent as other variants (observation)/</a:t>
            </a: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415"/>
              <a:t>Stock price not moving</a:t>
            </a:r>
            <a:endParaRPr sz="7415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1"/>
          <p:cNvSpPr txBox="1">
            <a:spLocks noGrp="1"/>
          </p:cNvSpPr>
          <p:nvPr>
            <p:ph type="title"/>
          </p:nvPr>
        </p:nvSpPr>
        <p:spPr>
          <a:xfrm>
            <a:off x="811650" y="799739"/>
            <a:ext cx="6458400" cy="14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639" name="Google Shape;639;p101"/>
          <p:cNvSpPr txBox="1">
            <a:spLocks noGrp="1"/>
          </p:cNvSpPr>
          <p:nvPr>
            <p:ph type="body" idx="1"/>
          </p:nvPr>
        </p:nvSpPr>
        <p:spPr>
          <a:xfrm>
            <a:off x="811650" y="2432039"/>
            <a:ext cx="6458400" cy="20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&gt; Not all companies work together…rely on investor’s money greatly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&gt; Important to research in depth (TECHNICAL AND FUNDAMENTAL)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	Not every “vaccine” companies benefited;</a:t>
            </a:r>
            <a:endParaRPr dirty="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*****an </a:t>
            </a:r>
            <a:r>
              <a:rPr lang="en" b="1" dirty="0"/>
              <a:t>ETF </a:t>
            </a:r>
            <a:r>
              <a:rPr lang="en" dirty="0"/>
              <a:t>might help?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&gt; People invest not just for personal needs, but societal ones!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749500" cy="49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We’ll look at: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APPLE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TESLA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GAMESTOP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MODERNA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ASTRAZENECA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What do they have in common? Not?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What do we take away from their mistakes? successes?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Format for today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COMPANY (</a:t>
            </a:r>
            <a:r>
              <a:rPr lang="en-US" dirty="0" err="1" smtClean="0"/>
              <a:t>i.E.</a:t>
            </a:r>
            <a:r>
              <a:rPr lang="en-US" dirty="0" smtClean="0"/>
              <a:t> TESLA)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err="1" smtClean="0"/>
              <a:t>i</a:t>
            </a:r>
            <a:r>
              <a:rPr lang="en-US" dirty="0" smtClean="0"/>
              <a:t>. Background</a:t>
            </a:r>
            <a:br>
              <a:rPr lang="en-US" dirty="0" smtClean="0"/>
            </a:br>
            <a:r>
              <a:rPr lang="en-US" dirty="0" smtClean="0"/>
              <a:t>ii. Technical Analysis</a:t>
            </a:r>
            <a:br>
              <a:rPr lang="en-US" dirty="0" smtClean="0"/>
            </a:br>
            <a:r>
              <a:rPr lang="en-US" dirty="0" smtClean="0"/>
              <a:t>iii. Fundamental Analysis</a:t>
            </a:r>
            <a:br>
              <a:rPr lang="en-US" dirty="0" smtClean="0"/>
            </a:br>
            <a:r>
              <a:rPr lang="en-US" dirty="0" smtClean="0"/>
              <a:t>iv.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9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ctrTitle"/>
          </p:nvPr>
        </p:nvSpPr>
        <p:spPr>
          <a:xfrm>
            <a:off x="296375" y="0"/>
            <a:ext cx="8749500" cy="49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does it do?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Technical Analysis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Fundamental Analysis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Apply Technical/Fundamental Analysis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TESLA</a:t>
            </a:r>
            <a:endParaRPr/>
          </a:p>
        </p:txBody>
      </p:sp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213" y="952601"/>
            <a:ext cx="7973576" cy="426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2135</Words>
  <Application>Microsoft Macintosh PowerPoint</Application>
  <PresentationFormat>On-screen Show (16:9)</PresentationFormat>
  <Paragraphs>518</Paragraphs>
  <Slides>59</Slides>
  <Notes>58</Notes>
  <HiddenSlides>10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Roboto</vt:lpstr>
      <vt:lpstr>Times New Roman</vt:lpstr>
      <vt:lpstr>Simple Light</vt:lpstr>
      <vt:lpstr>The market: recent years</vt:lpstr>
      <vt:lpstr>What makes a company good to invest in?</vt:lpstr>
      <vt:lpstr>What makes a company good to invest in?</vt:lpstr>
      <vt:lpstr>PowerPoint Presentation</vt:lpstr>
      <vt:lpstr>REVIEW from last class</vt:lpstr>
      <vt:lpstr>We’ll look at:  APPLE TESLA GAMESTOP MODERNA ASTRAZENECA  What do they have in common? Not?  What do we take away from their mistakes? successes? </vt:lpstr>
      <vt:lpstr>Format for today  COMPANY (i.E. TESLA)  i. Background ii. Technical Analysis iii. Fundamental Analysis iv. Summary</vt:lpstr>
      <vt:lpstr>  What does it do? Technical Analysis Fundamental Analysis  Apply Technical/Fundamental Analysis    </vt:lpstr>
      <vt:lpstr>TESLA</vt:lpstr>
      <vt:lpstr>Tesla</vt:lpstr>
      <vt:lpstr>PowerPoint Presentation</vt:lpstr>
      <vt:lpstr>Technicals - Long Term  </vt:lpstr>
      <vt:lpstr>PowerPoint Presentation</vt:lpstr>
      <vt:lpstr>PowerPoint Presentation</vt:lpstr>
      <vt:lpstr>Is it a good company ? (qualitative)</vt:lpstr>
      <vt:lpstr>Cont.</vt:lpstr>
      <vt:lpstr>The Controversies</vt:lpstr>
      <vt:lpstr>Pros and cons</vt:lpstr>
      <vt:lpstr>Apple</vt:lpstr>
      <vt:lpstr>Apple</vt:lpstr>
      <vt:lpstr>PowerPoint Presentation</vt:lpstr>
      <vt:lpstr>PowerPoint Presentation</vt:lpstr>
      <vt:lpstr>Controversies (notable) - time permitting</vt:lpstr>
      <vt:lpstr>Cont</vt:lpstr>
      <vt:lpstr>PowerPoint Presentation</vt:lpstr>
      <vt:lpstr>Gamestop</vt:lpstr>
      <vt:lpstr>TECHNICALS</vt:lpstr>
      <vt:lpstr>PowerPoint Presentation</vt:lpstr>
      <vt:lpstr>A Turnaround -What?</vt:lpstr>
      <vt:lpstr>PowerPoint Presentation</vt:lpstr>
      <vt:lpstr>Company in June 2021</vt:lpstr>
      <vt:lpstr>Gamestop</vt:lpstr>
      <vt:lpstr>Can we trust GME? What do you think?</vt:lpstr>
      <vt:lpstr>Takeaways</vt:lpstr>
      <vt:lpstr>Discussion Question (choose 1 or 2)</vt:lpstr>
      <vt:lpstr>Apple</vt:lpstr>
      <vt:lpstr>The market pt2: 2020-2021</vt:lpstr>
      <vt:lpstr>Healthcare and the stock market?</vt:lpstr>
      <vt:lpstr>HC Company by Revenue  1. Johnson &amp; Johnson – $56.1bn (companies by revenue) 2. Pfizer – $51.75bn 3. Roche – $49.23bn 4. Novartis – $47.45bn 5. Merck &amp; Co. – $46.84bn 6. GlaxoSmithKline – $44.27bn  7. Sanofi – $40.46bn 8. AbbVie – $33.26bn 9. Takeda – $30.52bn 10. Shanghai Pharmaceuticals Holding – $26.69bn</vt:lpstr>
      <vt:lpstr>A look at the winners (to june) </vt:lpstr>
      <vt:lpstr>PowerPoint Presentation</vt:lpstr>
      <vt:lpstr>ModeRNA?</vt:lpstr>
      <vt:lpstr>PowerPoint Presentation</vt:lpstr>
      <vt:lpstr>qualitative</vt:lpstr>
      <vt:lpstr>PowerPoint Presentation</vt:lpstr>
      <vt:lpstr>Investors Presentation</vt:lpstr>
      <vt:lpstr> Research number of orders from diff countries</vt:lpstr>
      <vt:lpstr>Cons</vt:lpstr>
      <vt:lpstr>PowerPoint Presentation</vt:lpstr>
      <vt:lpstr>Moderna – Technical Analysis</vt:lpstr>
      <vt:lpstr>Who didn’t?</vt:lpstr>
      <vt:lpstr>PowerPoint Presentation</vt:lpstr>
      <vt:lpstr>PowerPoint Presentation</vt:lpstr>
      <vt:lpstr>TIME Permitting</vt:lpstr>
      <vt:lpstr>Difference between biotech and pharm?</vt:lpstr>
      <vt:lpstr>What are any differences from say Mod?  (one word)   </vt:lpstr>
      <vt:lpstr>technicals</vt:lpstr>
      <vt:lpstr>Pros and Cons</vt:lpstr>
      <vt:lpstr>Takeaways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market: recent years</dc:title>
  <cp:lastModifiedBy>andrew.richards131@gmail.com</cp:lastModifiedBy>
  <cp:revision>2</cp:revision>
  <dcterms:modified xsi:type="dcterms:W3CDTF">2021-08-12T15:15:46Z</dcterms:modified>
</cp:coreProperties>
</file>